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21"/>
  </p:notesMasterIdLst>
  <p:sldIdLst>
    <p:sldId id="266" r:id="rId2"/>
    <p:sldId id="256" r:id="rId3"/>
    <p:sldId id="257" r:id="rId4"/>
    <p:sldId id="285" r:id="rId5"/>
    <p:sldId id="288" r:id="rId6"/>
    <p:sldId id="287" r:id="rId7"/>
    <p:sldId id="278" r:id="rId8"/>
    <p:sldId id="260" r:id="rId9"/>
    <p:sldId id="290" r:id="rId10"/>
    <p:sldId id="261" r:id="rId11"/>
    <p:sldId id="292" r:id="rId12"/>
    <p:sldId id="294" r:id="rId13"/>
    <p:sldId id="262" r:id="rId14"/>
    <p:sldId id="296" r:id="rId15"/>
    <p:sldId id="298" r:id="rId16"/>
    <p:sldId id="26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537" autoAdjust="0"/>
  </p:normalViewPr>
  <p:slideViewPr>
    <p:cSldViewPr snapToGrid="0" snapToObjects="1">
      <p:cViewPr varScale="1">
        <p:scale>
          <a:sx n="119" d="100"/>
          <a:sy n="119" d="100"/>
        </p:scale>
        <p:origin x="19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23746-971B-9748-AE94-661E9C95A885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2BD6B-174B-C84C-A620-A4655724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9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49E067-383F-C54A-984C-9A639E3E1EFA}" type="slidenum">
              <a:rPr lang="en-US"/>
              <a:pPr/>
              <a:t>14</a:t>
            </a:fld>
            <a:endParaRPr lang="en-US"/>
          </a:p>
        </p:txBody>
      </p:sp>
      <p:sp>
        <p:nvSpPr>
          <p:cNvPr id="645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</a:endParaRPr>
          </a:p>
        </p:txBody>
      </p:sp>
      <p:sp>
        <p:nvSpPr>
          <p:cNvPr id="6451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6F1065E-D040-564D-AEC3-4B8A5921E573}" type="slidenum">
              <a:rPr lang="en-US" sz="1200">
                <a:latin typeface="Arial" pitchFamily="-65" charset="0"/>
              </a:rPr>
              <a:pPr algn="r"/>
              <a:t>14</a:t>
            </a:fld>
            <a:endParaRPr lang="en-US" sz="1200">
              <a:latin typeface="Arial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58A3E92-FD5E-8C4C-B235-4BF58D03EC5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76CD319-6550-B942-BECF-A0B3C8B74BAC}" type="datetimeFigureOut">
              <a:rPr lang="en-US" smtClean="0"/>
              <a:t>10/12/19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nrcs.usda.gov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 mangoes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000" b="8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8195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Mango  chart  from web site</a:t>
            </a:r>
          </a:p>
        </p:txBody>
      </p:sp>
      <p:pic>
        <p:nvPicPr>
          <p:cNvPr id="4" name="Content Placeholder 3" descr="Screen Shot 2016-07-31 at 7.04.1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500" b="-63500"/>
          <a:stretch/>
        </p:blipFill>
        <p:spPr>
          <a:xfrm>
            <a:off x="78879" y="274638"/>
            <a:ext cx="8384793" cy="5294284"/>
          </a:xfrm>
        </p:spPr>
      </p:pic>
    </p:spTree>
    <p:extLst>
      <p:ext uri="{BB962C8B-B14F-4D97-AF65-F5344CB8AC3E}">
        <p14:creationId xmlns:p14="http://schemas.microsoft.com/office/powerpoint/2010/main" val="24627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124200" y="990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00"/>
              </a:solidFill>
            </a:endParaRPr>
          </a:p>
        </p:txBody>
      </p:sp>
      <p:pic>
        <p:nvPicPr>
          <p:cNvPr id="32771" name="Picture 5" descr="Old tre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4495800" cy="675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6317244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Dwarf cultivars have an advantage: 15 year old ‘</a:t>
            </a:r>
            <a:r>
              <a:rPr lang="en-US" sz="3200" dirty="0" err="1"/>
              <a:t>Cogshall</a:t>
            </a:r>
            <a:r>
              <a:rPr lang="en-US" sz="3200" dirty="0">
                <a:solidFill>
                  <a:srgbClr val="FFFF00"/>
                </a:solidFill>
              </a:rPr>
              <a:t>’</a:t>
            </a:r>
          </a:p>
        </p:txBody>
      </p:sp>
      <p:pic>
        <p:nvPicPr>
          <p:cNvPr id="31747" name="Picture 3" descr="Pruning 03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752600"/>
            <a:ext cx="7162800" cy="4775200"/>
          </a:xfrm>
          <a:noFill/>
        </p:spPr>
      </p:pic>
    </p:spTree>
    <p:extLst>
      <p:ext uri="{BB962C8B-B14F-4D97-AF65-F5344CB8AC3E}">
        <p14:creationId xmlns:p14="http://schemas.microsoft.com/office/powerpoint/2010/main" val="163748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Growing environment/  micro environment</a:t>
            </a:r>
          </a:p>
          <a:p>
            <a:pPr lvl="1"/>
            <a:r>
              <a:rPr lang="en-US" dirty="0"/>
              <a:t>Sun  exposure</a:t>
            </a:r>
          </a:p>
          <a:p>
            <a:pPr lvl="1"/>
            <a:r>
              <a:rPr lang="en-US" dirty="0"/>
              <a:t>Elevation/  temperature</a:t>
            </a:r>
          </a:p>
          <a:p>
            <a:pPr lvl="1"/>
            <a:r>
              <a:rPr lang="en-US" dirty="0"/>
              <a:t>Wind  exposure</a:t>
            </a:r>
          </a:p>
          <a:p>
            <a:pPr lvl="1"/>
            <a:r>
              <a:rPr lang="en-US" dirty="0"/>
              <a:t>Humidity</a:t>
            </a:r>
          </a:p>
          <a:p>
            <a:pPr lvl="1"/>
            <a:r>
              <a:rPr lang="en-US" dirty="0"/>
              <a:t>Space available</a:t>
            </a:r>
          </a:p>
          <a:p>
            <a:pPr lvl="1"/>
            <a:r>
              <a:rPr lang="en-US" dirty="0"/>
              <a:t>Water</a:t>
            </a:r>
          </a:p>
          <a:p>
            <a:pPr lvl="1"/>
            <a:r>
              <a:rPr lang="en-US" dirty="0"/>
              <a:t>Soil type</a:t>
            </a:r>
          </a:p>
        </p:txBody>
      </p:sp>
    </p:spTree>
    <p:extLst>
      <p:ext uri="{BB962C8B-B14F-4D97-AF65-F5344CB8AC3E}">
        <p14:creationId xmlns:p14="http://schemas.microsoft.com/office/powerpoint/2010/main" val="350453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04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-12000" contrast="6000"/>
          </a:blip>
          <a:srcRect/>
          <a:stretch>
            <a:fillRect/>
          </a:stretch>
        </p:blipFill>
        <p:spPr>
          <a:xfrm>
            <a:off x="228600" y="38100"/>
            <a:ext cx="8915400" cy="6686550"/>
          </a:xfrm>
          <a:noFill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924800" y="228600"/>
            <a:ext cx="914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  <a:latin typeface="Arial" pitchFamily="-65" charset="0"/>
              </a:rPr>
              <a:t>Goa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1800">
                <a:solidFill>
                  <a:srgbClr val="FFFF00"/>
                </a:solidFill>
              </a:rPr>
              <a:t>Flavor is an issue for mango</a:t>
            </a:r>
            <a:br>
              <a:rPr lang="en-US" sz="1800">
                <a:solidFill>
                  <a:srgbClr val="FFFF00"/>
                </a:solidFill>
              </a:rPr>
            </a:br>
            <a:r>
              <a:rPr lang="en-US" sz="1800">
                <a:solidFill>
                  <a:srgbClr val="FFFF00"/>
                </a:solidFill>
              </a:rPr>
              <a:t>Depends of the soil type, nutritional status of the tree, other climatic factors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5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oils_poster_3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304800"/>
            <a:ext cx="8534400" cy="6553200"/>
          </a:xfrm>
        </p:spPr>
      </p:pic>
    </p:spTree>
    <p:extLst>
      <p:ext uri="{BB962C8B-B14F-4D97-AF65-F5344CB8AC3E}">
        <p14:creationId xmlns:p14="http://schemas.microsoft.com/office/powerpoint/2010/main" val="260973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web 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http://nrcs.usda.gov/</a:t>
            </a:r>
            <a:endParaRPr lang="en-US" dirty="0"/>
          </a:p>
          <a:p>
            <a:r>
              <a:rPr lang="en-US" dirty="0"/>
              <a:t>A project  of  NRCS- National Resources Conservation Service  and  Univ. of  California Davis. </a:t>
            </a:r>
          </a:p>
          <a:p>
            <a:r>
              <a:rPr lang="en-US" dirty="0"/>
              <a:t>Free  App-  look up  Soil Web in your App store.</a:t>
            </a:r>
          </a:p>
          <a:p>
            <a:r>
              <a:rPr lang="en-US" dirty="0"/>
              <a:t>Tap “get soil data”  for detail of in current  location</a:t>
            </a:r>
          </a:p>
          <a:p>
            <a:r>
              <a:rPr lang="en-US" dirty="0"/>
              <a:t>Use this  along  with other  climate data   to make  a  short  list  of  probable  crop.</a:t>
            </a:r>
          </a:p>
        </p:txBody>
      </p:sp>
    </p:spTree>
    <p:extLst>
      <p:ext uri="{BB962C8B-B14F-4D97-AF65-F5344CB8AC3E}">
        <p14:creationId xmlns:p14="http://schemas.microsoft.com/office/powerpoint/2010/main" val="1082829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Creates  Better soil area-  </a:t>
            </a:r>
            <a:br>
              <a:rPr lang="en-US" dirty="0"/>
            </a:br>
            <a:r>
              <a:rPr lang="en-US" dirty="0"/>
              <a:t>use raise  bed</a:t>
            </a:r>
          </a:p>
        </p:txBody>
      </p:sp>
      <p:pic>
        <p:nvPicPr>
          <p:cNvPr id="4" name="Content Placeholder 3" descr="mulch tre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5" b="26375"/>
          <a:stretch/>
        </p:blipFill>
        <p:spPr/>
      </p:pic>
    </p:spTree>
    <p:extLst>
      <p:ext uri="{BB962C8B-B14F-4D97-AF65-F5344CB8AC3E}">
        <p14:creationId xmlns:p14="http://schemas.microsoft.com/office/powerpoint/2010/main" val="2668380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container</a:t>
            </a:r>
          </a:p>
        </p:txBody>
      </p:sp>
      <p:pic>
        <p:nvPicPr>
          <p:cNvPr id="4" name="Content Placeholder 3" descr="Maris Gardens 7 6 2011 1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519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Management-  You</a:t>
            </a:r>
          </a:p>
          <a:p>
            <a:pPr lvl="1"/>
            <a:r>
              <a:rPr lang="en-US" dirty="0"/>
              <a:t> Plant  density</a:t>
            </a:r>
          </a:p>
          <a:p>
            <a:pPr lvl="1"/>
            <a:r>
              <a:rPr lang="en-US" dirty="0"/>
              <a:t>Prune/ replace</a:t>
            </a:r>
          </a:p>
          <a:p>
            <a:pPr lvl="1"/>
            <a:r>
              <a:rPr lang="en-US" dirty="0"/>
              <a:t>Irrigate</a:t>
            </a:r>
          </a:p>
          <a:p>
            <a:pPr lvl="1"/>
            <a:r>
              <a:rPr lang="en-US" dirty="0"/>
              <a:t>Disease-  plant  doctor  ap --Scot  Nelson-</a:t>
            </a:r>
          </a:p>
          <a:p>
            <a:pPr lvl="1"/>
            <a:r>
              <a:rPr lang="en-US" dirty="0"/>
              <a:t>Top  work/ …   espalier</a:t>
            </a:r>
          </a:p>
          <a:p>
            <a:pPr lvl="1"/>
            <a:r>
              <a:rPr lang="en-US" dirty="0"/>
              <a:t>Harvest timing and  method</a:t>
            </a:r>
          </a:p>
          <a:p>
            <a:pPr lvl="1"/>
            <a:r>
              <a:rPr lang="en-US" dirty="0"/>
              <a:t>Post  harvest- ripen, cooling…</a:t>
            </a:r>
          </a:p>
          <a:p>
            <a:pPr lvl="1"/>
            <a:r>
              <a:rPr lang="en-US" dirty="0"/>
              <a:t>use of  fruit</a:t>
            </a:r>
          </a:p>
          <a:p>
            <a:pPr lvl="1"/>
            <a:r>
              <a:rPr lang="en-US" dirty="0"/>
              <a:t>fertilize</a:t>
            </a:r>
          </a:p>
          <a:p>
            <a:pPr lvl="1">
              <a:buFontTx/>
              <a:buChar char="-"/>
            </a:pPr>
            <a:r>
              <a:rPr lang="en-US" dirty="0"/>
              <a:t>soil/tissue  test</a:t>
            </a:r>
          </a:p>
          <a:p>
            <a:pPr lvl="1">
              <a:buFontTx/>
              <a:buChar char="-"/>
            </a:pPr>
            <a:r>
              <a:rPr lang="en-US" dirty="0"/>
              <a:t> Keep  learning  from experience, research  and  others</a:t>
            </a:r>
          </a:p>
          <a:p>
            <a:pPr lvl="1"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3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 Suiso</a:t>
            </a:r>
          </a:p>
          <a:p>
            <a:r>
              <a:rPr lang="en-US" dirty="0" err="1"/>
              <a:t>MakahaMangoes.com</a:t>
            </a:r>
            <a:endParaRPr lang="en-US" dirty="0"/>
          </a:p>
        </p:txBody>
      </p:sp>
      <p:pic>
        <p:nvPicPr>
          <p:cNvPr id="4" name="Picture 3" descr="Makaha Mango logo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627" y="535317"/>
            <a:ext cx="2910846" cy="22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73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Hawaii Tropical Fruit  Growers</a:t>
            </a:r>
            <a:br>
              <a:rPr lang="en-US" dirty="0"/>
            </a:br>
            <a:r>
              <a:rPr lang="en-US" dirty="0"/>
              <a:t>www. </a:t>
            </a:r>
            <a:r>
              <a:rPr lang="en-US" dirty="0" err="1"/>
              <a:t>HTFG.org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063" r="-42063"/>
          <a:stretch/>
        </p:blipFill>
        <p:spPr/>
      </p:pic>
    </p:spTree>
    <p:extLst>
      <p:ext uri="{BB962C8B-B14F-4D97-AF65-F5344CB8AC3E}">
        <p14:creationId xmlns:p14="http://schemas.microsoft.com/office/powerpoint/2010/main" val="321307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N264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5688" y="0"/>
            <a:ext cx="5143500" cy="6858000"/>
          </a:xfr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22325" y="36513"/>
            <a:ext cx="8321675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" pitchFamily="-65" charset="0"/>
              </a:rPr>
              <a:t>No mather your place of birth, culture of color of your skin…there is a mango you hold closest to your heart.</a:t>
            </a:r>
          </a:p>
        </p:txBody>
      </p:sp>
    </p:spTree>
    <p:extLst>
      <p:ext uri="{BB962C8B-B14F-4D97-AF65-F5344CB8AC3E}">
        <p14:creationId xmlns:p14="http://schemas.microsoft.com/office/powerpoint/2010/main" val="3357127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goposter6tp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52400"/>
            <a:ext cx="10058400" cy="70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48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 Mango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wholefoods mang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20659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three key factors to successful fruit trees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62187" y="4144269"/>
            <a:ext cx="2407426" cy="18505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Environment</a:t>
            </a:r>
          </a:p>
        </p:txBody>
      </p:sp>
      <p:sp>
        <p:nvSpPr>
          <p:cNvPr id="5" name="Oval 4"/>
          <p:cNvSpPr/>
          <p:nvPr/>
        </p:nvSpPr>
        <p:spPr>
          <a:xfrm>
            <a:off x="3319135" y="2701845"/>
            <a:ext cx="2218142" cy="18734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Variety</a:t>
            </a:r>
          </a:p>
        </p:txBody>
      </p:sp>
      <p:sp>
        <p:nvSpPr>
          <p:cNvPr id="6" name="Oval 5"/>
          <p:cNvSpPr/>
          <p:nvPr/>
        </p:nvSpPr>
        <p:spPr>
          <a:xfrm>
            <a:off x="4280302" y="4223153"/>
            <a:ext cx="2513949" cy="177164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27567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Plant Variety-</a:t>
            </a:r>
          </a:p>
          <a:p>
            <a:pPr lvl="1"/>
            <a:r>
              <a:rPr lang="en-US" dirty="0"/>
              <a:t>Origin of  variety- Tropics or Sub tropics or Temperate …         Hawaii,  Florida, Australia, India</a:t>
            </a:r>
            <a:r>
              <a:rPr lang="is-IS" dirty="0"/>
              <a:t>…</a:t>
            </a:r>
          </a:p>
          <a:p>
            <a:pPr lvl="1"/>
            <a:r>
              <a:rPr lang="en-US" dirty="0"/>
              <a:t>F</a:t>
            </a:r>
            <a:r>
              <a:rPr lang="is-IS" dirty="0"/>
              <a:t>ruiting  season-spring,  early summer,  late summer...</a:t>
            </a:r>
          </a:p>
          <a:p>
            <a:pPr lvl="1"/>
            <a:r>
              <a:rPr lang="en-US" dirty="0"/>
              <a:t>D</a:t>
            </a:r>
            <a:r>
              <a:rPr lang="is-IS" dirty="0"/>
              <a:t>warf,  full size</a:t>
            </a:r>
          </a:p>
          <a:p>
            <a:pPr lvl="1"/>
            <a:r>
              <a:rPr lang="en-US" dirty="0"/>
              <a:t>T</a:t>
            </a:r>
            <a:r>
              <a:rPr lang="is-IS" dirty="0"/>
              <a:t>aste</a:t>
            </a:r>
          </a:p>
          <a:p>
            <a:pPr lvl="1"/>
            <a:r>
              <a:rPr lang="en-US" dirty="0"/>
              <a:t>U</a:t>
            </a:r>
            <a:r>
              <a:rPr lang="is-IS" dirty="0"/>
              <a:t>se of  tree- shade, home  use,  comercial,  multi use...</a:t>
            </a:r>
          </a:p>
          <a:p>
            <a:pPr lvl="1"/>
            <a:r>
              <a:rPr lang="en-US" dirty="0"/>
              <a:t>D</a:t>
            </a:r>
            <a:r>
              <a:rPr lang="is-IS" dirty="0"/>
              <a:t>isease resistance</a:t>
            </a:r>
          </a:p>
          <a:p>
            <a:pPr lvl="1"/>
            <a:r>
              <a:rPr lang="en-US" dirty="0"/>
              <a:t>Other  fruit  character</a:t>
            </a:r>
          </a:p>
        </p:txBody>
      </p:sp>
    </p:spTree>
    <p:extLst>
      <p:ext uri="{BB962C8B-B14F-4D97-AF65-F5344CB8AC3E}">
        <p14:creationId xmlns:p14="http://schemas.microsoft.com/office/powerpoint/2010/main" val="2113459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ean Ell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70104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4800" y="4876800"/>
            <a:ext cx="85344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itchFamily="-65" charset="0"/>
              </a:rPr>
              <a:t>Trend  toward  smaller  trees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Arial" pitchFamily="-65" charset="0"/>
              </a:rPr>
              <a:t>Personal  preferences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Arial" pitchFamily="-65" charset="0"/>
              </a:rPr>
              <a:t>Early season (April-June), blooms at Thanksgiving 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Arial" pitchFamily="-65" charset="0"/>
              </a:rPr>
              <a:t>Multiple crop, productive, tolerant of disease, easy to grow, semi-dwarf and drought resistance…</a:t>
            </a:r>
          </a:p>
        </p:txBody>
      </p:sp>
    </p:spTree>
    <p:extLst>
      <p:ext uri="{BB962C8B-B14F-4D97-AF65-F5344CB8AC3E}">
        <p14:creationId xmlns:p14="http://schemas.microsoft.com/office/powerpoint/2010/main" val="3544463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717</TotalTime>
  <Words>310</Words>
  <Application>Microsoft Macintosh PowerPoint</Application>
  <PresentationFormat>On-screen Show (4:3)</PresentationFormat>
  <Paragraphs>63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Adjacency</vt:lpstr>
      <vt:lpstr>Different  mangoes</vt:lpstr>
      <vt:lpstr> </vt:lpstr>
      <vt:lpstr>Hawaii Tropical Fruit  Growers www. HTFG.org</vt:lpstr>
      <vt:lpstr>PowerPoint Presentation</vt:lpstr>
      <vt:lpstr>PowerPoint Presentation</vt:lpstr>
      <vt:lpstr>Local Mango </vt:lpstr>
      <vt:lpstr>Key Factors</vt:lpstr>
      <vt:lpstr>Factor 1</vt:lpstr>
      <vt:lpstr>PowerPoint Presentation</vt:lpstr>
      <vt:lpstr>Mango  chart  from web site</vt:lpstr>
      <vt:lpstr>PowerPoint Presentation</vt:lpstr>
      <vt:lpstr>Dwarf cultivars have an advantage: 15 year old ‘Cogshall’</vt:lpstr>
      <vt:lpstr>Factor  2</vt:lpstr>
      <vt:lpstr>Flavor is an issue for mango Depends of the soil type, nutritional status of the tree, other climatic factors</vt:lpstr>
      <vt:lpstr>PowerPoint Presentation</vt:lpstr>
      <vt:lpstr>Soil web  app</vt:lpstr>
      <vt:lpstr>Creates  Better soil area-   use raise  bed</vt:lpstr>
      <vt:lpstr>Or container</vt:lpstr>
      <vt:lpstr>Factor 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Growing  Mangoes</dc:title>
  <dc:creator>Mark Suiso</dc:creator>
  <cp:lastModifiedBy>Microsoft Office User</cp:lastModifiedBy>
  <cp:revision>21</cp:revision>
  <cp:lastPrinted>2019-10-12T21:57:41Z</cp:lastPrinted>
  <dcterms:created xsi:type="dcterms:W3CDTF">2016-07-31T19:48:06Z</dcterms:created>
  <dcterms:modified xsi:type="dcterms:W3CDTF">2019-10-12T22:35:20Z</dcterms:modified>
</cp:coreProperties>
</file>