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93" r:id="rId5"/>
    <p:sldId id="328" r:id="rId6"/>
    <p:sldId id="303" r:id="rId7"/>
    <p:sldId id="300" r:id="rId8"/>
    <p:sldId id="298" r:id="rId9"/>
    <p:sldId id="297" r:id="rId10"/>
    <p:sldId id="313" r:id="rId11"/>
    <p:sldId id="315" r:id="rId12"/>
    <p:sldId id="316" r:id="rId13"/>
    <p:sldId id="306" r:id="rId14"/>
    <p:sldId id="321" r:id="rId15"/>
    <p:sldId id="326" r:id="rId16"/>
    <p:sldId id="320" r:id="rId17"/>
    <p:sldId id="324" r:id="rId18"/>
    <p:sldId id="329"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E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7" autoAdjust="0"/>
    <p:restoredTop sz="94619" autoAdjust="0"/>
  </p:normalViewPr>
  <p:slideViewPr>
    <p:cSldViewPr snapToGrid="0">
      <p:cViewPr varScale="1">
        <p:scale>
          <a:sx n="59" d="100"/>
          <a:sy n="59" d="100"/>
        </p:scale>
        <p:origin x="72"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A0C0817-A112-4847-8014-A94B7D2A4EA3}" type="datetime1">
              <a:rPr lang="en-US" smtClean="0"/>
              <a:t>10/7/21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719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78587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563710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44182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794392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853069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375008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77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0102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124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5527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9551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7759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0763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58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0084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10/7/21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7651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10/7/21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765082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phis.usda.gov/import_export/plants/manuals/ports/apm.shtml" TargetMode="External"/><Relationship Id="rId2" Type="http://schemas.openxmlformats.org/officeDocument/2006/relationships/hyperlink" Target="https://www.aphis.usda.gov/aphis/home/" TargetMode="External"/><Relationship Id="rId1" Type="http://schemas.openxmlformats.org/officeDocument/2006/relationships/slideLayout" Target="../slideLayouts/slideLayout2.xml"/><Relationship Id="rId6" Type="http://schemas.openxmlformats.org/officeDocument/2006/relationships/hyperlink" Target="https://www.aphis.usda.gov/import_export/plants/manuals/ports/downloads/treatment.pdf" TargetMode="External"/><Relationship Id="rId5" Type="http://schemas.openxmlformats.org/officeDocument/2006/relationships/hyperlink" Target="https://www.aphis.usda.gov/import_export/plants/manuals/ports/downloads/hawaii.pdf" TargetMode="External"/><Relationship Id="rId4" Type="http://schemas.openxmlformats.org/officeDocument/2006/relationships/hyperlink" Target="https://www.aphis.usda.gov/aphis/ourfocus/planthealth/complete-list-of-electronic-manuals/!ut/p/z1/04_Sj9CPykssy0xPLMnMz0vMAfIjo8zi_Qyd3Q0sTAx93F1dDA0cPSw9vT3MzQwcnQz1w8EKfPxNnA2dgg2AtKuTgaNrkLmvq6unkYGhsX4UafrDPIDiriGhIX4Whk6elkbE6TfAARwNiNOPR0EUfuPD9aPASnCEgLuFEX4F4CBCU4AZBoRcUZAbGhoaYZDpma6oCADuUwOe/#collapse320fcb94-cb14-4ed3-947a-af726a2fab6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12191980" cy="6858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715001" y="261257"/>
            <a:ext cx="5999468" cy="6253843"/>
          </a:xfrm>
        </p:spPr>
        <p:txBody>
          <a:bodyPr>
            <a:noAutofit/>
          </a:bodyPr>
          <a:lstStyle/>
          <a:p>
            <a:pPr algn="l"/>
            <a:br>
              <a:rPr lang="en-US" sz="6600" b="1" dirty="0">
                <a:solidFill>
                  <a:schemeClr val="tx1"/>
                </a:solidFill>
              </a:rPr>
            </a:br>
            <a:br>
              <a:rPr lang="en-US" sz="6600" b="1" dirty="0">
                <a:solidFill>
                  <a:schemeClr val="tx1"/>
                </a:solidFill>
              </a:rPr>
            </a:br>
            <a:br>
              <a:rPr lang="en-US" sz="6600" b="1" dirty="0">
                <a:solidFill>
                  <a:schemeClr val="tx1"/>
                </a:solidFill>
              </a:rPr>
            </a:br>
            <a:br>
              <a:rPr lang="en-US" sz="6600" b="1" dirty="0">
                <a:solidFill>
                  <a:schemeClr val="tx1"/>
                </a:solidFill>
              </a:rPr>
            </a:br>
            <a:br>
              <a:rPr lang="en-US" sz="6600" b="1" dirty="0">
                <a:solidFill>
                  <a:schemeClr val="tx1"/>
                </a:solidFill>
              </a:rPr>
            </a:br>
            <a:br>
              <a:rPr lang="en-US" sz="6600" b="1" dirty="0">
                <a:solidFill>
                  <a:schemeClr val="tx1"/>
                </a:solidFill>
              </a:rPr>
            </a:br>
            <a:r>
              <a:rPr lang="en-US" sz="6600" b="1" dirty="0">
                <a:solidFill>
                  <a:schemeClr val="tx1"/>
                </a:solidFill>
              </a:rPr>
              <a:t>EXPANDING Hawaii</a:t>
            </a:r>
            <a:br>
              <a:rPr lang="en-US" sz="6600" b="1" dirty="0">
                <a:solidFill>
                  <a:schemeClr val="tx1"/>
                </a:solidFill>
              </a:rPr>
            </a:br>
            <a:r>
              <a:rPr lang="en-US" sz="6600" b="1" dirty="0">
                <a:solidFill>
                  <a:schemeClr val="tx1"/>
                </a:solidFill>
              </a:rPr>
              <a:t>MARKETS TO THE U.S. MAINLAND</a:t>
            </a:r>
            <a:br>
              <a:rPr lang="en-US" sz="5400" b="1" dirty="0">
                <a:solidFill>
                  <a:schemeClr val="tx1"/>
                </a:solidFill>
              </a:rPr>
            </a:br>
            <a:r>
              <a:rPr lang="en-US" sz="5400" b="1" dirty="0">
                <a:solidFill>
                  <a:schemeClr val="tx1"/>
                </a:solidFill>
              </a:rPr>
              <a:t>USDA APHIS PPQ</a:t>
            </a:r>
            <a:br>
              <a:rPr lang="en-US" sz="5400" b="1" dirty="0">
                <a:solidFill>
                  <a:schemeClr val="tx1"/>
                </a:solidFill>
              </a:rPr>
            </a:br>
            <a:r>
              <a:rPr lang="en-US" sz="3200" b="1" dirty="0">
                <a:solidFill>
                  <a:schemeClr val="tx1"/>
                </a:solidFill>
              </a:rPr>
              <a:t>presented by</a:t>
            </a:r>
            <a:br>
              <a:rPr lang="en-US" sz="3200" b="1" dirty="0">
                <a:solidFill>
                  <a:schemeClr val="tx1"/>
                </a:solidFill>
              </a:rPr>
            </a:br>
            <a:r>
              <a:rPr lang="en-US" sz="3200" b="1" dirty="0">
                <a:solidFill>
                  <a:schemeClr val="tx1"/>
                </a:solidFill>
              </a:rPr>
              <a:t>Dorothy Alontaga</a:t>
            </a:r>
            <a:endParaRPr lang="en-US" sz="5400" b="1"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242646" y="178844"/>
            <a:ext cx="10105293" cy="923125"/>
          </a:xfrm>
        </p:spPr>
        <p:txBody>
          <a:bodyPr>
            <a:noAutofit/>
          </a:bodyPr>
          <a:lstStyle/>
          <a:p>
            <a:pPr algn="ctr"/>
            <a:r>
              <a:rPr kumimoji="0" lang="en-US" sz="3600" b="1" i="0" strike="noStrike" kern="1200" cap="none" spc="0" normalizeH="0" baseline="0" noProof="0" dirty="0">
                <a:ln>
                  <a:noFill/>
                </a:ln>
                <a:solidFill>
                  <a:prstClr val="white"/>
                </a:solidFill>
                <a:effectLst/>
                <a:uLnTx/>
                <a:uFillTx/>
                <a:latin typeface="Tw Cen MT" panose="020B0602020104020603" pitchFamily="34" charset="0"/>
              </a:rPr>
              <a:t>PEST INFORMATION</a:t>
            </a:r>
            <a:endParaRPr lang="en-US" b="1"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1617784" y="1101969"/>
            <a:ext cx="9167447" cy="5577187"/>
          </a:xfrm>
        </p:spPr>
        <p:txBody>
          <a:bodyPr>
            <a:normAutofit lnSpcReduction="10000"/>
          </a:bodyPr>
          <a:lstStyle/>
          <a:p>
            <a:pPr marL="0" indent="0">
              <a:buNone/>
            </a:pPr>
            <a:r>
              <a:rPr lang="en-US" sz="3600" b="1" dirty="0">
                <a:solidFill>
                  <a:prstClr val="white"/>
                </a:solidFill>
                <a:latin typeface="Tw Cen MT" panose="020B0602020104020603" pitchFamily="34" charset="0"/>
              </a:rPr>
              <a:t>Share </a:t>
            </a:r>
            <a:r>
              <a:rPr kumimoji="0" lang="en-US" sz="3600" b="1" i="0" strike="noStrike" kern="1200" cap="none" spc="0" normalizeH="0" baseline="0" noProof="0" dirty="0">
                <a:ln>
                  <a:noFill/>
                </a:ln>
                <a:solidFill>
                  <a:prstClr val="white"/>
                </a:solidFill>
                <a:effectLst/>
                <a:uLnTx/>
                <a:uFillTx/>
                <a:latin typeface="Tw Cen MT" panose="020B0602020104020603" pitchFamily="34" charset="0"/>
              </a:rPr>
              <a:t>information and references with Hawaii Department of Agriculture. </a:t>
            </a:r>
          </a:p>
          <a:p>
            <a:pPr marL="0" indent="0">
              <a:buNone/>
            </a:pPr>
            <a:r>
              <a:rPr lang="en-US" sz="3600" b="1" dirty="0">
                <a:solidFill>
                  <a:prstClr val="white"/>
                </a:solidFill>
                <a:latin typeface="Tw Cen MT" panose="020B0602020104020603" pitchFamily="34" charset="0"/>
              </a:rPr>
              <a:t>Helpful information </a:t>
            </a:r>
            <a:r>
              <a:rPr lang="en-US" sz="3600" b="1" i="1" dirty="0">
                <a:solidFill>
                  <a:prstClr val="white"/>
                </a:solidFill>
                <a:latin typeface="Tw Cen MT" panose="020B0602020104020603" pitchFamily="34" charset="0"/>
              </a:rPr>
              <a:t>if you have it</a:t>
            </a:r>
            <a:r>
              <a:rPr lang="en-US" sz="3600" b="1" dirty="0">
                <a:solidFill>
                  <a:prstClr val="white"/>
                </a:solidFill>
                <a:latin typeface="Tw Cen MT" panose="020B0602020104020603" pitchFamily="34" charset="0"/>
              </a:rPr>
              <a:t>, such as: </a:t>
            </a:r>
          </a:p>
          <a:p>
            <a:pPr marL="0" indent="0">
              <a:buNone/>
            </a:pPr>
            <a:r>
              <a:rPr lang="en-US" sz="3600" b="1" dirty="0">
                <a:solidFill>
                  <a:prstClr val="white"/>
                </a:solidFill>
                <a:latin typeface="Tw Cen MT" panose="020B0602020104020603" pitchFamily="34" charset="0"/>
              </a:rPr>
              <a:t>- Taxonomic nomenclature for pests along with, parts attacked with stages of pest and host.  </a:t>
            </a:r>
          </a:p>
          <a:p>
            <a:pPr marL="0" indent="0">
              <a:buNone/>
            </a:pPr>
            <a:r>
              <a:rPr lang="en-US" sz="3600" b="1" dirty="0">
                <a:solidFill>
                  <a:prstClr val="white"/>
                </a:solidFill>
                <a:latin typeface="Tw Cen MT" panose="020B0602020104020603" pitchFamily="34" charset="0"/>
              </a:rPr>
              <a:t>- Attacks only certain stage(s) of ripeness?  Mature vs. young leaves? Other information?</a:t>
            </a:r>
          </a:p>
          <a:p>
            <a:pPr marL="0" indent="0">
              <a:buNone/>
            </a:pPr>
            <a:endParaRPr kumimoji="0" lang="en-US" sz="3600" b="1" i="0" strike="noStrike" kern="1200" cap="none" spc="0" normalizeH="0" baseline="0" noProof="0" dirty="0">
              <a:ln>
                <a:noFill/>
              </a:ln>
              <a:solidFill>
                <a:prstClr val="white"/>
              </a:solidFill>
              <a:effectLst/>
              <a:uLnTx/>
              <a:uFillTx/>
              <a:latin typeface="Tw Cen MT" panose="020B0602020104020603" pitchFamily="34" charset="0"/>
            </a:endParaRPr>
          </a:p>
        </p:txBody>
      </p:sp>
    </p:spTree>
    <p:extLst>
      <p:ext uri="{BB962C8B-B14F-4D97-AF65-F5344CB8AC3E}">
        <p14:creationId xmlns:p14="http://schemas.microsoft.com/office/powerpoint/2010/main" val="92181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948267" y="85060"/>
            <a:ext cx="10470010" cy="665255"/>
          </a:xfrm>
        </p:spPr>
        <p:txBody>
          <a:bodyPr>
            <a:noAutofit/>
          </a:bodyPr>
          <a:lstStyle/>
          <a:p>
            <a:r>
              <a:rPr lang="en-US" b="1" spc="-150" dirty="0">
                <a:latin typeface="Tw Cen MT" panose="020B0602020104020603" pitchFamily="34" charset="0"/>
              </a:rPr>
              <a:t>Strategies FOR Risk Mitigation/Risk Management</a:t>
            </a:r>
            <a:endParaRPr lang="en-US" b="1" spc="-150"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48267" y="750315"/>
            <a:ext cx="10470010" cy="6022625"/>
          </a:xfrm>
        </p:spPr>
        <p:txBody>
          <a:bodyPr>
            <a:noAutofit/>
          </a:bodyPr>
          <a:lstStyle/>
          <a:p>
            <a:pPr marL="0" marR="0" indent="0">
              <a:lnSpc>
                <a:spcPct val="100000"/>
              </a:lnSpc>
              <a:spcBef>
                <a:spcPts val="0"/>
              </a:spcBef>
              <a:spcAft>
                <a:spcPts val="800"/>
              </a:spcAft>
              <a:buNone/>
            </a:pPr>
            <a:r>
              <a:rPr lang="en-US" sz="3600" b="1" dirty="0">
                <a:effectLst/>
                <a:ea typeface="Calibri" panose="020F0502020204030204" pitchFamily="34" charset="0"/>
                <a:cs typeface="Times New Roman" panose="02020603050405020304" pitchFamily="18" charset="0"/>
              </a:rPr>
              <a:t>Even though plant parts are listed, the risk may be minimized by common practices of removing outside leaves or trimming tops.  </a:t>
            </a:r>
          </a:p>
          <a:p>
            <a:pPr marL="0" marR="0" indent="0">
              <a:lnSpc>
                <a:spcPct val="100000"/>
              </a:lnSpc>
              <a:spcBef>
                <a:spcPts val="0"/>
              </a:spcBef>
              <a:spcAft>
                <a:spcPts val="800"/>
              </a:spcAft>
              <a:buNone/>
            </a:pPr>
            <a:r>
              <a:rPr lang="en-US" sz="3600" b="1" dirty="0">
                <a:effectLst/>
                <a:ea typeface="Calibri" panose="020F0502020204030204" pitchFamily="34" charset="0"/>
                <a:cs typeface="Times New Roman" panose="02020603050405020304" pitchFamily="18" charset="0"/>
              </a:rPr>
              <a:t>Cleaning techniques for root and other crops remove both soil (HI soil is prohibited anyway) and wash off surface pests.  Culling produce with holes soft spots, and pest damage may reduce pests.</a:t>
            </a:r>
          </a:p>
          <a:p>
            <a:pPr marL="0" marR="0" indent="0">
              <a:lnSpc>
                <a:spcPct val="100000"/>
              </a:lnSpc>
              <a:spcBef>
                <a:spcPts val="0"/>
              </a:spcBef>
              <a:spcAft>
                <a:spcPts val="800"/>
              </a:spcAft>
              <a:buNone/>
            </a:pPr>
            <a:r>
              <a:rPr lang="en-US" sz="3600" b="1" dirty="0">
                <a:effectLst/>
                <a:ea typeface="Calibri" panose="020F0502020204030204" pitchFamily="34" charset="0"/>
                <a:cs typeface="Times New Roman" panose="02020603050405020304" pitchFamily="18" charset="0"/>
              </a:rPr>
              <a:t>Suggestion if useful:  Is there applicable information in an existing grading scheme that you want to apply &amp; commit to, </a:t>
            </a:r>
            <a:r>
              <a:rPr lang="en-US" sz="3600" b="1" dirty="0">
                <a:ea typeface="Calibri" panose="020F0502020204030204" pitchFamily="34" charset="0"/>
                <a:cs typeface="Times New Roman" panose="02020603050405020304" pitchFamily="18" charset="0"/>
              </a:rPr>
              <a:t>which</a:t>
            </a:r>
            <a:r>
              <a:rPr lang="en-US" sz="3600" b="1" dirty="0">
                <a:effectLst/>
                <a:ea typeface="Calibri" panose="020F0502020204030204" pitchFamily="34" charset="0"/>
                <a:cs typeface="Times New Roman" panose="02020603050405020304" pitchFamily="18" charset="0"/>
              </a:rPr>
              <a:t> reduces pests/damage?</a:t>
            </a:r>
            <a:endParaRPr lang="en-US" sz="3600" b="1" dirty="0"/>
          </a:p>
        </p:txBody>
      </p:sp>
    </p:spTree>
    <p:extLst>
      <p:ext uri="{BB962C8B-B14F-4D97-AF65-F5344CB8AC3E}">
        <p14:creationId xmlns:p14="http://schemas.microsoft.com/office/powerpoint/2010/main" val="123731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093372" y="66265"/>
            <a:ext cx="10470010" cy="931499"/>
          </a:xfrm>
        </p:spPr>
        <p:txBody>
          <a:bodyPr>
            <a:noAutofit/>
          </a:bodyPr>
          <a:lstStyle/>
          <a:p>
            <a:r>
              <a:rPr lang="en-US" b="1" spc="-150" dirty="0">
                <a:latin typeface="Tw Cen MT" panose="020B0602020104020603" pitchFamily="34" charset="0"/>
              </a:rPr>
              <a:t>Strategies FOR Risk Mitigation/Risk Management</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48267" y="997763"/>
            <a:ext cx="10470010" cy="5549993"/>
          </a:xfrm>
        </p:spPr>
        <p:txBody>
          <a:bodyPr>
            <a:noAutofit/>
          </a:bodyPr>
          <a:lstStyle/>
          <a:p>
            <a:pPr marL="0" marR="0" indent="0">
              <a:lnSpc>
                <a:spcPct val="107000"/>
              </a:lnSpc>
              <a:spcBef>
                <a:spcPts val="0"/>
              </a:spcBef>
              <a:spcAft>
                <a:spcPts val="800"/>
              </a:spcAft>
              <a:buNone/>
            </a:pPr>
            <a:r>
              <a:rPr lang="en-US" sz="3600" b="1" dirty="0"/>
              <a:t>Page B-2: “11. Overview of agronomic or horticultural management practices used in the production of the commodity, including methods of pest risk mitigation or control programs </a:t>
            </a:r>
          </a:p>
          <a:p>
            <a:pPr marL="0" marR="0" indent="0">
              <a:lnSpc>
                <a:spcPct val="107000"/>
              </a:lnSpc>
              <a:spcBef>
                <a:spcPts val="0"/>
              </a:spcBef>
              <a:spcAft>
                <a:spcPts val="800"/>
              </a:spcAft>
              <a:buNone/>
            </a:pPr>
            <a:r>
              <a:rPr lang="en-US" sz="3600" b="1" dirty="0"/>
              <a:t>12. Identification of parties responsible for pest management and control.”</a:t>
            </a:r>
          </a:p>
          <a:p>
            <a:pPr marL="0" marR="0" indent="0">
              <a:lnSpc>
                <a:spcPct val="107000"/>
              </a:lnSpc>
              <a:spcBef>
                <a:spcPts val="0"/>
              </a:spcBef>
              <a:spcAft>
                <a:spcPts val="800"/>
              </a:spcAft>
              <a:buNone/>
            </a:pPr>
            <a:r>
              <a:rPr lang="en-US" sz="3600" b="1" dirty="0"/>
              <a:t>Often absent.  However, requests with systems approaches are benefitted by having this information, e.g. the current Hawaii Sharwil Avocado program.  </a:t>
            </a:r>
          </a:p>
        </p:txBody>
      </p:sp>
    </p:spTree>
    <p:extLst>
      <p:ext uri="{BB962C8B-B14F-4D97-AF65-F5344CB8AC3E}">
        <p14:creationId xmlns:p14="http://schemas.microsoft.com/office/powerpoint/2010/main" val="355590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948267" y="85060"/>
            <a:ext cx="10470010" cy="996042"/>
          </a:xfrm>
        </p:spPr>
        <p:txBody>
          <a:bodyPr>
            <a:noAutofit/>
          </a:bodyPr>
          <a:lstStyle/>
          <a:p>
            <a:r>
              <a:rPr lang="en-US" b="1" spc="-150" dirty="0">
                <a:latin typeface="Tw Cen MT" panose="020B0602020104020603" pitchFamily="34" charset="0"/>
              </a:rPr>
              <a:t>Strategies FOR Risk Mitigation/Risk Management</a:t>
            </a:r>
            <a:r>
              <a:rPr lang="en-US" b="1" dirty="0">
                <a:ea typeface="Calibri" panose="020F0502020204030204" pitchFamily="34" charset="0"/>
                <a:cs typeface="Times New Roman" panose="02020603050405020304" pitchFamily="18" charset="0"/>
              </a:rPr>
              <a:t> Bottom of page B-2-4</a:t>
            </a:r>
            <a:endParaRPr lang="en-US" b="1" spc="-150"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48267" y="1013552"/>
            <a:ext cx="10470010" cy="5759388"/>
          </a:xfrm>
        </p:spPr>
        <p:txBody>
          <a:bodyPr>
            <a:noAutofit/>
          </a:bodyPr>
          <a:lstStyle/>
          <a:p>
            <a:pPr marL="0" marR="0" indent="0">
              <a:lnSpc>
                <a:spcPct val="107000"/>
              </a:lnSpc>
              <a:spcBef>
                <a:spcPts val="0"/>
              </a:spcBef>
              <a:spcAft>
                <a:spcPts val="800"/>
              </a:spcAft>
              <a:buNone/>
            </a:pPr>
            <a:r>
              <a:rPr lang="en-US" sz="3600" b="1" dirty="0">
                <a:effectLst/>
                <a:ea typeface="Calibri" panose="020F0502020204030204" pitchFamily="34" charset="0"/>
                <a:cs typeface="Times New Roman" panose="02020603050405020304" pitchFamily="18" charset="0"/>
              </a:rPr>
              <a:t>“While not mandatory” … But may be necessary and/or valuable for risk analysis and subsequent risk management. </a:t>
            </a:r>
            <a:r>
              <a:rPr lang="en-US" sz="3600" b="1" dirty="0">
                <a:ea typeface="Calibri" panose="020F0502020204030204" pitchFamily="34" charset="0"/>
                <a:cs typeface="Times New Roman" panose="02020603050405020304" pitchFamily="18" charset="0"/>
              </a:rPr>
              <a:t> Include</a:t>
            </a:r>
            <a:r>
              <a:rPr lang="en-US" sz="3600" b="1" dirty="0">
                <a:effectLst/>
                <a:ea typeface="Calibri" panose="020F0502020204030204" pitchFamily="34" charset="0"/>
                <a:cs typeface="Times New Roman" panose="02020603050405020304" pitchFamily="18" charset="0"/>
              </a:rPr>
              <a:t> pest mitigations </a:t>
            </a:r>
            <a:r>
              <a:rPr lang="en-US" sz="3600" b="1" dirty="0">
                <a:ea typeface="Calibri" panose="020F0502020204030204" pitchFamily="34" charset="0"/>
                <a:cs typeface="Times New Roman" panose="02020603050405020304" pitchFamily="18" charset="0"/>
              </a:rPr>
              <a:t>and </a:t>
            </a:r>
            <a:r>
              <a:rPr lang="en-US" sz="3600" b="1" dirty="0">
                <a:effectLst/>
                <a:ea typeface="Calibri" panose="020F0502020204030204" pitchFamily="34" charset="0"/>
                <a:cs typeface="Times New Roman" panose="02020603050405020304" pitchFamily="18" charset="0"/>
              </a:rPr>
              <a:t>HI grower common practices if okay to be shared/publicized.  </a:t>
            </a:r>
            <a:r>
              <a:rPr lang="en-US" sz="3600" b="1" dirty="0" err="1">
                <a:effectLst/>
                <a:ea typeface="Calibri" panose="020F0502020204030204" pitchFamily="34" charset="0"/>
                <a:cs typeface="Times New Roman" panose="02020603050405020304" pitchFamily="18" charset="0"/>
              </a:rPr>
              <a:t>E.g</a:t>
            </a:r>
            <a:r>
              <a:rPr lang="en-US" sz="3600" b="1" dirty="0">
                <a:effectLst/>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Sanitary practices, greenhouse use for certain </a:t>
            </a:r>
            <a:r>
              <a:rPr lang="en-US" sz="3600" b="1" dirty="0">
                <a:effectLst/>
                <a:ea typeface="Calibri" panose="020F0502020204030204" pitchFamily="34" charset="0"/>
                <a:cs typeface="Times New Roman" panose="02020603050405020304" pitchFamily="18" charset="0"/>
              </a:rPr>
              <a:t>plant diseases, organic vs. non-organic practices </a:t>
            </a:r>
          </a:p>
          <a:p>
            <a:pPr marL="0" marR="0" indent="0">
              <a:lnSpc>
                <a:spcPct val="107000"/>
              </a:lnSpc>
              <a:spcBef>
                <a:spcPts val="0"/>
              </a:spcBef>
              <a:spcAft>
                <a:spcPts val="800"/>
              </a:spcAft>
              <a:buNone/>
            </a:pPr>
            <a:r>
              <a:rPr lang="en-US" sz="3600" b="1" dirty="0">
                <a:ea typeface="Calibri" panose="020F0502020204030204" pitchFamily="34" charset="0"/>
                <a:cs typeface="Times New Roman" panose="02020603050405020304" pitchFamily="18" charset="0"/>
              </a:rPr>
              <a:t>Consider, if this is important to HI growers:  </a:t>
            </a:r>
            <a:r>
              <a:rPr lang="en-US" sz="3600" b="1" dirty="0">
                <a:effectLst/>
                <a:ea typeface="Calibri" panose="020F0502020204030204" pitchFamily="34" charset="0"/>
                <a:cs typeface="Times New Roman" panose="02020603050405020304" pitchFamily="18" charset="0"/>
              </a:rPr>
              <a:t>Note practices growers do not apply because…e.g., adversely affects biological controls. </a:t>
            </a:r>
            <a:endParaRPr lang="en-US" sz="3600" b="1" dirty="0"/>
          </a:p>
        </p:txBody>
      </p:sp>
    </p:spTree>
    <p:extLst>
      <p:ext uri="{BB962C8B-B14F-4D97-AF65-F5344CB8AC3E}">
        <p14:creationId xmlns:p14="http://schemas.microsoft.com/office/powerpoint/2010/main" val="213298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109031" y="85061"/>
            <a:ext cx="11082969" cy="665255"/>
          </a:xfrm>
        </p:spPr>
        <p:txBody>
          <a:bodyPr>
            <a:noAutofit/>
          </a:bodyPr>
          <a:lstStyle/>
          <a:p>
            <a:r>
              <a:rPr lang="en-US" b="1" spc="-150" dirty="0">
                <a:latin typeface="Tw Cen MT" panose="020B0602020104020603" pitchFamily="34" charset="0"/>
              </a:rPr>
              <a:t>Things I left out, please see HI manual pages b-2-4</a:t>
            </a:r>
            <a:endParaRPr lang="en-US" b="1" spc="-150"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91623" y="750314"/>
            <a:ext cx="10470010" cy="6022625"/>
          </a:xfrm>
        </p:spPr>
        <p:txBody>
          <a:bodyPr>
            <a:noAutofit/>
          </a:bodyPr>
          <a:lstStyle/>
          <a:p>
            <a:pPr marL="0" marR="0" indent="0">
              <a:lnSpc>
                <a:spcPct val="107000"/>
              </a:lnSpc>
              <a:spcBef>
                <a:spcPts val="0"/>
              </a:spcBef>
              <a:spcAft>
                <a:spcPts val="800"/>
              </a:spcAft>
              <a:buNone/>
            </a:pPr>
            <a:r>
              <a:rPr lang="en-US" sz="3600" b="1" dirty="0"/>
              <a:t>Reality for Appendix B, successful HI commodity requests have not included information such as:</a:t>
            </a:r>
          </a:p>
          <a:p>
            <a:pPr marL="0" marR="0" indent="0">
              <a:lnSpc>
                <a:spcPct val="107000"/>
              </a:lnSpc>
              <a:spcBef>
                <a:spcPts val="0"/>
              </a:spcBef>
              <a:spcAft>
                <a:spcPts val="800"/>
              </a:spcAft>
              <a:buNone/>
            </a:pPr>
            <a:r>
              <a:rPr lang="en-US" sz="3600" b="1" dirty="0"/>
              <a:t>“Commodity Information” re: Area maps</a:t>
            </a:r>
          </a:p>
          <a:p>
            <a:pPr marL="0" marR="0" indent="0">
              <a:lnSpc>
                <a:spcPct val="107000"/>
              </a:lnSpc>
              <a:spcBef>
                <a:spcPts val="0"/>
              </a:spcBef>
              <a:spcAft>
                <a:spcPts val="800"/>
              </a:spcAft>
              <a:buNone/>
            </a:pPr>
            <a:r>
              <a:rPr lang="en-US" sz="3600" b="1" dirty="0"/>
              <a:t>“Shipping Information”:  re:  Shipping methods, unpredictable. Future growers on other islands, changing realities (i.e. during COVID)? Varietal differences, treatments, delivery mode, refrigeration or none, that shorten or expand shelf life makes it hard to commit to one kind of shipping strategy.</a:t>
            </a:r>
          </a:p>
        </p:txBody>
      </p:sp>
    </p:spTree>
    <p:extLst>
      <p:ext uri="{BB962C8B-B14F-4D97-AF65-F5344CB8AC3E}">
        <p14:creationId xmlns:p14="http://schemas.microsoft.com/office/powerpoint/2010/main" val="31342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638978" y="85060"/>
            <a:ext cx="11082969" cy="665255"/>
          </a:xfrm>
        </p:spPr>
        <p:txBody>
          <a:bodyPr>
            <a:noAutofit/>
          </a:bodyPr>
          <a:lstStyle/>
          <a:p>
            <a:r>
              <a:rPr lang="en-US" b="1" spc="-150" dirty="0">
                <a:latin typeface="Tw Cen MT" panose="020B0602020104020603" pitchFamily="34" charset="0"/>
              </a:rPr>
              <a:t>Things I left out, please see HI manual pages b-2-4</a:t>
            </a:r>
            <a:endParaRPr lang="en-US" b="1" spc="-150"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860995" y="872300"/>
            <a:ext cx="10470010" cy="5737353"/>
          </a:xfrm>
        </p:spPr>
        <p:txBody>
          <a:bodyPr>
            <a:noAutofit/>
          </a:bodyPr>
          <a:lstStyle/>
          <a:p>
            <a:pPr marL="0" marR="0" indent="0">
              <a:lnSpc>
                <a:spcPct val="107000"/>
              </a:lnSpc>
              <a:spcBef>
                <a:spcPts val="0"/>
              </a:spcBef>
              <a:spcAft>
                <a:spcPts val="800"/>
              </a:spcAft>
              <a:buNone/>
            </a:pPr>
            <a:r>
              <a:rPr lang="en-US" sz="3600" b="1" dirty="0"/>
              <a:t>Past requests (except Sharwil avocado), have been very short: Name of produce and a pest list, and not much more. With maybe clarification of plant parts, it allows USDA APHIS PPQ commodity analyses to narrow consideration of reasonably cleaned produce to possibly one treatment that comprehensively covers actionable pests.  </a:t>
            </a:r>
          </a:p>
          <a:p>
            <a:pPr marL="0" marR="0" indent="0">
              <a:lnSpc>
                <a:spcPct val="107000"/>
              </a:lnSpc>
              <a:spcBef>
                <a:spcPts val="0"/>
              </a:spcBef>
              <a:spcAft>
                <a:spcPts val="800"/>
              </a:spcAft>
              <a:buNone/>
            </a:pPr>
            <a:r>
              <a:rPr lang="en-US" sz="3600" b="1" dirty="0"/>
              <a:t>Callers have asked me what to do; then do not follow through.  I hope this presentation is helpful.</a:t>
            </a:r>
          </a:p>
          <a:p>
            <a:pPr marL="0" marR="0" indent="0">
              <a:lnSpc>
                <a:spcPct val="107000"/>
              </a:lnSpc>
              <a:spcBef>
                <a:spcPts val="0"/>
              </a:spcBef>
              <a:spcAft>
                <a:spcPts val="800"/>
              </a:spcAft>
              <a:buNone/>
            </a:pPr>
            <a:endParaRPr lang="en-US" sz="3600" b="1" dirty="0"/>
          </a:p>
          <a:p>
            <a:pPr marL="0" marR="0" indent="0">
              <a:lnSpc>
                <a:spcPct val="107000"/>
              </a:lnSpc>
              <a:spcBef>
                <a:spcPts val="0"/>
              </a:spcBef>
              <a:spcAft>
                <a:spcPts val="800"/>
              </a:spcAft>
              <a:buNone/>
            </a:pPr>
            <a:endParaRPr lang="en-US" sz="3600" b="1" dirty="0"/>
          </a:p>
        </p:txBody>
      </p:sp>
    </p:spTree>
    <p:extLst>
      <p:ext uri="{BB962C8B-B14F-4D97-AF65-F5344CB8AC3E}">
        <p14:creationId xmlns:p14="http://schemas.microsoft.com/office/powerpoint/2010/main" val="245146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23113" y="118836"/>
            <a:ext cx="6721929" cy="6620327"/>
          </a:xfrm>
        </p:spPr>
        <p:txBody>
          <a:bodyPr>
            <a:normAutofit fontScale="90000"/>
          </a:bodyPr>
          <a:lstStyle/>
          <a:p>
            <a:pPr algn="ct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400" b="1" dirty="0"/>
              <a:t>The Hawaii manual</a:t>
            </a:r>
            <a:br>
              <a:rPr lang="en-US" sz="4400" b="1" dirty="0"/>
            </a:br>
            <a:r>
              <a:rPr lang="en-US" sz="4400" b="1" dirty="0"/>
              <a:t>Table 3-1List of approved Fresh Fruits, Herbs, &amp; vegetables</a:t>
            </a:r>
            <a:br>
              <a:rPr lang="en-US" sz="4400" b="1" dirty="0"/>
            </a:br>
            <a:br>
              <a:rPr lang="en-US" sz="4400" b="1" dirty="0"/>
            </a:br>
            <a:r>
              <a:rPr lang="en-US" sz="4400" b="1" dirty="0"/>
              <a:t>is </a:t>
            </a:r>
            <a:r>
              <a:rPr lang="en-US" sz="7300" b="1" dirty="0"/>
              <a:t>1</a:t>
            </a:r>
            <a:r>
              <a:rPr lang="en-US" sz="4400" b="1" dirty="0"/>
              <a:t>page</a:t>
            </a:r>
            <a:br>
              <a:rPr lang="en-US" sz="4400" b="1" dirty="0"/>
            </a:br>
            <a:r>
              <a:rPr lang="en-US" sz="4400" b="1" dirty="0"/>
              <a:t>You can Make it </a:t>
            </a:r>
            <a:r>
              <a:rPr lang="en-US" sz="10700" b="1" dirty="0"/>
              <a:t>2</a:t>
            </a:r>
            <a:br>
              <a:rPr lang="en-US" sz="10700" b="1" dirty="0"/>
            </a:br>
            <a:br>
              <a:rPr lang="en-US" sz="4400" b="1" dirty="0"/>
            </a:br>
            <a:r>
              <a:rPr lang="en-US" sz="3600" b="1" dirty="0" err="1"/>
              <a:t>mahalo</a:t>
            </a:r>
            <a:r>
              <a:rPr lang="en-US" sz="3600" b="1" dirty="0"/>
              <a:t> for your consideration</a:t>
            </a:r>
            <a:endParaRPr lang="en-US" sz="3600" b="1" dirty="0">
              <a:solidFill>
                <a:srgbClr val="34EC6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974" r="31004"/>
          <a:stretch/>
        </p:blipFill>
        <p:spPr>
          <a:xfrm>
            <a:off x="-1" y="10"/>
            <a:ext cx="5323114" cy="6857990"/>
          </a:xfrm>
          <a:prstGeom prst="rect">
            <a:avLst/>
          </a:prstGeom>
        </p:spPr>
      </p:pic>
    </p:spTree>
    <p:extLst>
      <p:ext uri="{BB962C8B-B14F-4D97-AF65-F5344CB8AC3E}">
        <p14:creationId xmlns:p14="http://schemas.microsoft.com/office/powerpoint/2010/main" val="96760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270066" y="474663"/>
            <a:ext cx="6617134" cy="6102407"/>
          </a:xfrm>
        </p:spPr>
        <p:txBody>
          <a:bodyPr>
            <a:normAutofit fontScale="90000"/>
          </a:bodyPr>
          <a:lstStyle/>
          <a:p>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400" b="1" dirty="0" err="1"/>
              <a:t>hawaii</a:t>
            </a:r>
            <a:r>
              <a:rPr lang="en-US" sz="4400" b="1" dirty="0"/>
              <a:t> manual table 3-1 lists approved produce to </a:t>
            </a:r>
            <a:r>
              <a:rPr lang="en-US" sz="4400" b="1" dirty="0" err="1"/>
              <a:t>u.s.</a:t>
            </a:r>
            <a:r>
              <a:rPr lang="en-US" sz="4400" b="1" dirty="0"/>
              <a:t> mainland from Hawaii  </a:t>
            </a:r>
            <a:br>
              <a:rPr lang="en-US" sz="4400" b="1" dirty="0"/>
            </a:br>
            <a:br>
              <a:rPr lang="en-US" sz="4400" b="1" dirty="0"/>
            </a:br>
            <a:r>
              <a:rPr lang="en-US" sz="4400" b="1" dirty="0"/>
              <a:t>See USDA APHIS Website:</a:t>
            </a:r>
            <a:br>
              <a:rPr lang="en-US" sz="4400" b="1" dirty="0"/>
            </a:br>
            <a:r>
              <a:rPr lang="en-US" sz="4400" b="1" dirty="0">
                <a:solidFill>
                  <a:srgbClr val="34EC64"/>
                </a:solidFill>
              </a:rPr>
              <a:t>https://www.aphis.usda.gov/import_export/plants/manuals/ports/downloads/hawaii.pdf</a:t>
            </a:r>
            <a:br>
              <a:rPr lang="en-US" sz="4400" b="1" dirty="0"/>
            </a:br>
            <a:endParaRPr lang="en-US" sz="4400" b="1" dirty="0">
              <a:solidFill>
                <a:srgbClr val="34EC6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974" r="31004"/>
          <a:stretch/>
        </p:blipFill>
        <p:spPr>
          <a:xfrm>
            <a:off x="-5597" y="10"/>
            <a:ext cx="4775901" cy="6857990"/>
          </a:xfrm>
          <a:prstGeom prst="rect">
            <a:avLst/>
          </a:prstGeom>
        </p:spPr>
      </p:pic>
    </p:spTree>
    <p:extLst>
      <p:ext uri="{BB962C8B-B14F-4D97-AF65-F5344CB8AC3E}">
        <p14:creationId xmlns:p14="http://schemas.microsoft.com/office/powerpoint/2010/main" val="70930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974" r="31004"/>
          <a:stretch/>
        </p:blipFill>
        <p:spPr>
          <a:xfrm>
            <a:off x="0" y="10"/>
            <a:ext cx="5199961" cy="6857990"/>
          </a:xfrm>
          <a:prstGeom prst="rect">
            <a:avLst/>
          </a:prstGeom>
        </p:spPr>
      </p:pic>
      <p:pic>
        <p:nvPicPr>
          <p:cNvPr id="101" name="Picture 100">
            <a:extLst>
              <a:ext uri="{FF2B5EF4-FFF2-40B4-BE49-F238E27FC236}">
                <a16:creationId xmlns:a16="http://schemas.microsoft.com/office/drawing/2014/main" id="{36DD63C8-3B5F-4DCE-83BE-73F0EB8138B5}"/>
              </a:ext>
            </a:extLst>
          </p:cNvPr>
          <p:cNvPicPr>
            <a:picLocks noChangeAspect="1"/>
          </p:cNvPicPr>
          <p:nvPr/>
        </p:nvPicPr>
        <p:blipFill>
          <a:blip r:embed="rId3"/>
          <a:stretch>
            <a:fillRect/>
          </a:stretch>
        </p:blipFill>
        <p:spPr>
          <a:xfrm>
            <a:off x="5320270" y="263014"/>
            <a:ext cx="6672649" cy="6331971"/>
          </a:xfrm>
          <a:prstGeom prst="rect">
            <a:avLst/>
          </a:prstGeom>
        </p:spPr>
      </p:pic>
      <p:sp>
        <p:nvSpPr>
          <p:cNvPr id="4" name="TextBox 3">
            <a:extLst>
              <a:ext uri="{FF2B5EF4-FFF2-40B4-BE49-F238E27FC236}">
                <a16:creationId xmlns:a16="http://schemas.microsoft.com/office/drawing/2014/main" id="{7D5B148D-7C11-4E23-B26F-E081D080537E}"/>
              </a:ext>
            </a:extLst>
          </p:cNvPr>
          <p:cNvSpPr txBox="1"/>
          <p:nvPr/>
        </p:nvSpPr>
        <p:spPr>
          <a:xfrm>
            <a:off x="866714" y="1173708"/>
            <a:ext cx="3466531" cy="4154984"/>
          </a:xfrm>
          <a:prstGeom prst="rect">
            <a:avLst/>
          </a:prstGeom>
          <a:noFill/>
        </p:spPr>
        <p:txBody>
          <a:bodyPr wrap="square" rtlCol="0">
            <a:spAutoFit/>
          </a:bodyPr>
          <a:lstStyle/>
          <a:p>
            <a:r>
              <a:rPr lang="en-US" sz="4400" b="1" dirty="0"/>
              <a:t>ALWAYS CHECK THE RECENT EDITION IN THE HAWAII MANUAL</a:t>
            </a:r>
          </a:p>
        </p:txBody>
      </p:sp>
    </p:spTree>
    <p:extLst>
      <p:ext uri="{BB962C8B-B14F-4D97-AF65-F5344CB8AC3E}">
        <p14:creationId xmlns:p14="http://schemas.microsoft.com/office/powerpoint/2010/main" val="39308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305536" y="355992"/>
            <a:ext cx="9905998" cy="641772"/>
          </a:xfrm>
        </p:spPr>
        <p:txBody>
          <a:bodyPr/>
          <a:lstStyle/>
          <a:p>
            <a:r>
              <a:rPr lang="en-US" dirty="0"/>
              <a:t>         </a:t>
            </a:r>
            <a:r>
              <a:rPr lang="en-US" b="1" dirty="0"/>
              <a:t>How to find the Hawaii manual</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48267" y="1269999"/>
            <a:ext cx="10470010" cy="5502941"/>
          </a:xfrm>
        </p:spPr>
        <p:txBody>
          <a:bodyPr>
            <a:normAutofit/>
          </a:bodyPr>
          <a:lstStyle/>
          <a:p>
            <a:pPr>
              <a:lnSpc>
                <a:spcPct val="100000"/>
              </a:lnSpc>
              <a:spcBef>
                <a:spcPts val="600"/>
              </a:spcBef>
            </a:pPr>
            <a:r>
              <a:rPr lang="en-US" sz="3600" dirty="0"/>
              <a:t>Search for USDA APHIS. Choose </a:t>
            </a:r>
            <a:r>
              <a:rPr lang="en-US" sz="3600" b="1" dirty="0">
                <a:solidFill>
                  <a:srgbClr val="767676"/>
                </a:solidFill>
                <a:hlinkClick r:id="rId2"/>
              </a:rPr>
              <a:t>USDA APHIS | Home Landing Page</a:t>
            </a:r>
            <a:endParaRPr lang="en-US" sz="3600" b="1" dirty="0">
              <a:solidFill>
                <a:srgbClr val="767676"/>
              </a:solidFill>
            </a:endParaRPr>
          </a:p>
          <a:p>
            <a:pPr>
              <a:lnSpc>
                <a:spcPct val="100000"/>
              </a:lnSpc>
            </a:pPr>
            <a:r>
              <a:rPr lang="en-US" sz="3600" dirty="0"/>
              <a:t>Widen screen until Search APHIS appears top right</a:t>
            </a:r>
          </a:p>
          <a:p>
            <a:pPr>
              <a:lnSpc>
                <a:spcPct val="100000"/>
              </a:lnSpc>
            </a:pPr>
            <a:r>
              <a:rPr lang="en-US" sz="3600" dirty="0"/>
              <a:t>Type “Manuals” and choose </a:t>
            </a:r>
            <a:r>
              <a:rPr lang="en-US" sz="3600" b="1" dirty="0">
                <a:solidFill>
                  <a:srgbClr val="000000"/>
                </a:solidFill>
                <a:effectLst/>
                <a:hlinkClick r:id="rId3"/>
              </a:rPr>
              <a:t>USDA APHIS | Manuals</a:t>
            </a:r>
            <a:r>
              <a:rPr lang="en-US" sz="3600" b="1" dirty="0">
                <a:solidFill>
                  <a:srgbClr val="000000"/>
                </a:solidFill>
                <a:effectLst/>
              </a:rPr>
              <a:t> </a:t>
            </a:r>
          </a:p>
          <a:p>
            <a:pPr>
              <a:lnSpc>
                <a:spcPct val="100000"/>
              </a:lnSpc>
            </a:pPr>
            <a:r>
              <a:rPr lang="en-US" sz="3600" b="1" dirty="0">
                <a:hlinkClick r:id="rId4"/>
              </a:rPr>
              <a:t>Commodity Import and Export Manuals</a:t>
            </a:r>
            <a:r>
              <a:rPr lang="en-US" sz="3600" b="1" dirty="0"/>
              <a:t>   </a:t>
            </a:r>
            <a:r>
              <a:rPr lang="en-US" sz="3600" dirty="0"/>
              <a:t>lists </a:t>
            </a:r>
            <a:r>
              <a:rPr lang="en-US" sz="3600" b="1" dirty="0">
                <a:hlinkClick r:id="rId5"/>
              </a:rPr>
              <a:t>Hawaii Manual</a:t>
            </a:r>
            <a:r>
              <a:rPr lang="en-US" sz="3600" b="1" dirty="0"/>
              <a:t> </a:t>
            </a:r>
          </a:p>
          <a:p>
            <a:pPr>
              <a:lnSpc>
                <a:spcPct val="100000"/>
              </a:lnSpc>
            </a:pPr>
            <a:r>
              <a:rPr lang="en-US" sz="3600" dirty="0"/>
              <a:t>See </a:t>
            </a:r>
            <a:r>
              <a:rPr lang="en-US" sz="3600" b="1" dirty="0">
                <a:hlinkClick r:id="rId6"/>
              </a:rPr>
              <a:t>Treatment Manual</a:t>
            </a:r>
            <a:r>
              <a:rPr lang="en-US" sz="3600" b="1" dirty="0"/>
              <a:t> </a:t>
            </a:r>
            <a:r>
              <a:rPr lang="en-US" sz="3600" dirty="0"/>
              <a:t>for treatments authorized  in the Hawaii  Manual.</a:t>
            </a:r>
          </a:p>
          <a:p>
            <a:endParaRPr lang="en-US" b="1" dirty="0">
              <a:solidFill>
                <a:srgbClr val="000000"/>
              </a:solidFill>
              <a:effectLst/>
              <a:latin typeface="Helvetica" panose="020B0604020202020204" pitchFamily="34" charset="0"/>
            </a:endParaRPr>
          </a:p>
          <a:p>
            <a:endParaRPr lang="en-US" b="1" dirty="0">
              <a:solidFill>
                <a:srgbClr val="000000"/>
              </a:solidFill>
              <a:effectLst/>
              <a:latin typeface="Helvetica" panose="020B0604020202020204" pitchFamily="34" charset="0"/>
            </a:endParaRPr>
          </a:p>
          <a:p>
            <a:pPr marL="0" indent="0">
              <a:buNone/>
            </a:pPr>
            <a:endParaRPr lang="en-US" b="1" dirty="0">
              <a:solidFill>
                <a:srgbClr val="000000"/>
              </a:solidFill>
              <a:effectLst/>
              <a:latin typeface="Helvetica" panose="020B0604020202020204" pitchFamily="34" charset="0"/>
            </a:endParaRPr>
          </a:p>
          <a:p>
            <a:endParaRPr lang="en-US" dirty="0"/>
          </a:p>
          <a:p>
            <a:endParaRPr lang="en-US" dirty="0"/>
          </a:p>
        </p:txBody>
      </p:sp>
    </p:spTree>
    <p:extLst>
      <p:ext uri="{BB962C8B-B14F-4D97-AF65-F5344CB8AC3E}">
        <p14:creationId xmlns:p14="http://schemas.microsoft.com/office/powerpoint/2010/main" val="219133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305536" y="321733"/>
            <a:ext cx="9905998" cy="948266"/>
          </a:xfrm>
        </p:spPr>
        <p:txBody>
          <a:bodyPr>
            <a:normAutofit fontScale="90000"/>
          </a:bodyPr>
          <a:lstStyle/>
          <a:p>
            <a:br>
              <a:rPr lang="en-US" b="1" dirty="0"/>
            </a:br>
            <a:endParaRPr lang="en-US" dirty="0"/>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660401" y="968064"/>
            <a:ext cx="10913978" cy="5804877"/>
          </a:xfrm>
        </p:spPr>
        <p:txBody>
          <a:bodyPr>
            <a:normAutofit/>
          </a:bodyPr>
          <a:lstStyle/>
          <a:p>
            <a:r>
              <a:rPr lang="en-US" sz="4200" b="1" dirty="0"/>
              <a:t>Over 145 items listed, but still… it’s only one page.  </a:t>
            </a:r>
          </a:p>
          <a:p>
            <a:r>
              <a:rPr lang="en-US" sz="4200" b="1" dirty="0"/>
              <a:t>HI local markets may not meet full potential yet, but… </a:t>
            </a:r>
          </a:p>
          <a:p>
            <a:r>
              <a:rPr lang="en-US" sz="4200" b="1" dirty="0"/>
              <a:t>HI growers may find mainland market advantage certain times of year.</a:t>
            </a:r>
            <a:endParaRPr lang="en-US" sz="4200" dirty="0"/>
          </a:p>
          <a:p>
            <a:endParaRPr lang="en-US" b="1" dirty="0">
              <a:solidFill>
                <a:srgbClr val="000000"/>
              </a:solidFill>
              <a:effectLst/>
              <a:latin typeface="Helvetica" panose="020B0604020202020204" pitchFamily="34" charset="0"/>
            </a:endParaRPr>
          </a:p>
          <a:p>
            <a:endParaRPr lang="en-US" b="1" dirty="0">
              <a:solidFill>
                <a:srgbClr val="000000"/>
              </a:solidFill>
              <a:effectLst/>
              <a:latin typeface="Helvetica" panose="020B0604020202020204" pitchFamily="34" charset="0"/>
            </a:endParaRPr>
          </a:p>
          <a:p>
            <a:pPr marL="0" indent="0">
              <a:buNone/>
            </a:pPr>
            <a:endParaRPr lang="en-US" b="1" dirty="0">
              <a:solidFill>
                <a:srgbClr val="000000"/>
              </a:solidFill>
              <a:effectLst/>
              <a:latin typeface="Helvetica" panose="020B0604020202020204" pitchFamily="34" charset="0"/>
            </a:endParaRPr>
          </a:p>
          <a:p>
            <a:endParaRPr lang="en-US" dirty="0"/>
          </a:p>
          <a:p>
            <a:endParaRPr lang="en-US" dirty="0"/>
          </a:p>
        </p:txBody>
      </p:sp>
      <p:sp>
        <p:nvSpPr>
          <p:cNvPr id="5" name="TextBox 4">
            <a:extLst>
              <a:ext uri="{FF2B5EF4-FFF2-40B4-BE49-F238E27FC236}">
                <a16:creationId xmlns:a16="http://schemas.microsoft.com/office/drawing/2014/main" id="{FC445D74-6152-4171-BA25-41F299367BB7}"/>
              </a:ext>
            </a:extLst>
          </p:cNvPr>
          <p:cNvSpPr txBox="1"/>
          <p:nvPr/>
        </p:nvSpPr>
        <p:spPr>
          <a:xfrm>
            <a:off x="617621" y="149535"/>
            <a:ext cx="11201846" cy="646331"/>
          </a:xfrm>
          <a:prstGeom prst="rect">
            <a:avLst/>
          </a:prstGeom>
          <a:noFill/>
        </p:spPr>
        <p:txBody>
          <a:bodyPr wrap="square">
            <a:spAutoFit/>
          </a:bodyPr>
          <a:lstStyle/>
          <a:p>
            <a:r>
              <a:rPr lang="en-US" sz="3600" b="1" spc="-90" dirty="0"/>
              <a:t>HAWAII MANUAL:</a:t>
            </a:r>
            <a:r>
              <a:rPr lang="en-US" sz="3600" b="1" spc="-80" dirty="0"/>
              <a:t>  </a:t>
            </a:r>
            <a:r>
              <a:rPr lang="en-US" sz="3600" b="1" spc="-90" dirty="0"/>
              <a:t>TABLE 3-1 FRUITS, HERBS, &amp; VEGETABLES</a:t>
            </a:r>
            <a:endParaRPr lang="en-US" sz="3600" spc="-90" dirty="0"/>
          </a:p>
        </p:txBody>
      </p:sp>
    </p:spTree>
    <p:extLst>
      <p:ext uri="{BB962C8B-B14F-4D97-AF65-F5344CB8AC3E}">
        <p14:creationId xmlns:p14="http://schemas.microsoft.com/office/powerpoint/2010/main" val="14516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305536" y="355992"/>
            <a:ext cx="9905998" cy="641772"/>
          </a:xfrm>
        </p:spPr>
        <p:txBody>
          <a:bodyPr>
            <a:normAutofit/>
          </a:bodyPr>
          <a:lstStyle/>
          <a:p>
            <a:r>
              <a:rPr lang="en-US" b="1" dirty="0"/>
              <a:t>how to add to table 3-1: See Appendix B</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48267" y="1269999"/>
            <a:ext cx="10470010" cy="5502941"/>
          </a:xfrm>
        </p:spPr>
        <p:txBody>
          <a:bodyPr>
            <a:normAutofit fontScale="77500" lnSpcReduction="20000"/>
          </a:bodyPr>
          <a:lstStyle/>
          <a:p>
            <a:pPr marL="0" indent="0">
              <a:buNone/>
            </a:pPr>
            <a:r>
              <a:rPr lang="en-US" sz="4600" b="1" dirty="0"/>
              <a:t>On page B-1, the important information to follow is:</a:t>
            </a:r>
          </a:p>
          <a:p>
            <a:pPr marL="0" indent="0" algn="l">
              <a:buNone/>
            </a:pPr>
            <a:r>
              <a:rPr lang="en-US" sz="4600" b="1" i="0" u="none" strike="noStrike" baseline="0" dirty="0"/>
              <a:t>“</a:t>
            </a:r>
            <a:r>
              <a:rPr lang="en-US" sz="5700" b="1" i="0" u="none" strike="noStrike" baseline="0" dirty="0"/>
              <a:t>All information should be submitted to … Hawaii Department of Agriculture</a:t>
            </a:r>
            <a:r>
              <a:rPr lang="en-US" sz="4600" b="1" i="0" u="none" strike="noStrike" baseline="0" dirty="0"/>
              <a:t>. </a:t>
            </a:r>
            <a:r>
              <a:rPr lang="en-US" sz="4600" i="0" u="none" strike="noStrike" baseline="0" dirty="0"/>
              <a:t>After HDOA approval, [HDOA sends to] APHIS PPQ State Plant Health Director’s office [for submittal] to the RCC Unit to begin the review process.”</a:t>
            </a:r>
            <a:endParaRPr lang="en-US" sz="4600" dirty="0">
              <a:solidFill>
                <a:srgbClr val="000000"/>
              </a:solidFill>
              <a:effectLst/>
            </a:endParaRPr>
          </a:p>
          <a:p>
            <a:endParaRPr lang="en-US" b="1" dirty="0">
              <a:solidFill>
                <a:srgbClr val="000000"/>
              </a:solidFill>
              <a:effectLst/>
              <a:latin typeface="Helvetica" panose="020B0604020202020204" pitchFamily="34" charset="0"/>
            </a:endParaRPr>
          </a:p>
          <a:p>
            <a:pPr marL="0" indent="0">
              <a:buNone/>
            </a:pPr>
            <a:r>
              <a:rPr lang="en-US" sz="3600" b="1" dirty="0"/>
              <a:t>RCC =Regulatory </a:t>
            </a:r>
            <a:r>
              <a:rPr lang="en-US" sz="4100" b="1" dirty="0"/>
              <a:t>Coordination</a:t>
            </a:r>
            <a:r>
              <a:rPr lang="en-US" sz="3600" b="1" dirty="0"/>
              <a:t> and Compliance office USDA APHIS</a:t>
            </a:r>
            <a:endParaRPr lang="en-US" sz="3600" dirty="0"/>
          </a:p>
        </p:txBody>
      </p:sp>
    </p:spTree>
    <p:extLst>
      <p:ext uri="{BB962C8B-B14F-4D97-AF65-F5344CB8AC3E}">
        <p14:creationId xmlns:p14="http://schemas.microsoft.com/office/powerpoint/2010/main" val="9116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970301" y="179722"/>
            <a:ext cx="10892041" cy="641772"/>
          </a:xfrm>
        </p:spPr>
        <p:txBody>
          <a:bodyPr>
            <a:normAutofit/>
          </a:bodyPr>
          <a:lstStyle/>
          <a:p>
            <a:r>
              <a:rPr lang="en-US" sz="3600" b="1" dirty="0"/>
              <a:t> Appendix B</a:t>
            </a:r>
            <a:r>
              <a:rPr lang="en-US" sz="3600" dirty="0"/>
              <a:t>: </a:t>
            </a:r>
            <a:r>
              <a:rPr lang="en-US" dirty="0"/>
              <a:t> </a:t>
            </a:r>
            <a:r>
              <a:rPr lang="en-US" b="1" dirty="0"/>
              <a:t>Must haves-critical information</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1090671" y="694064"/>
            <a:ext cx="10477040" cy="6163938"/>
          </a:xfrm>
        </p:spPr>
        <p:txBody>
          <a:bodyPr>
            <a:normAutofit fontScale="32500" lnSpcReduction="20000"/>
          </a:bodyPr>
          <a:lstStyle/>
          <a:p>
            <a:pPr marL="0" indent="0">
              <a:buNone/>
            </a:pPr>
            <a:r>
              <a:rPr lang="en-US" sz="11100" b="1" u="sng" dirty="0"/>
              <a:t>Contact Information </a:t>
            </a:r>
          </a:p>
          <a:p>
            <a:pPr marL="0" indent="0">
              <a:buNone/>
            </a:pPr>
            <a:r>
              <a:rPr lang="en-US" sz="11100" b="1" u="sng" dirty="0"/>
              <a:t>Produce Name(s), including scientific name</a:t>
            </a:r>
          </a:p>
          <a:p>
            <a:pPr marL="0" indent="0">
              <a:buNone/>
            </a:pPr>
            <a:r>
              <a:rPr lang="en-US" sz="11100" b="1" u="sng" dirty="0"/>
              <a:t>Plant parts </a:t>
            </a:r>
          </a:p>
          <a:p>
            <a:pPr marL="0" indent="0">
              <a:buNone/>
            </a:pPr>
            <a:r>
              <a:rPr kumimoji="0" lang="en-US" sz="11100" b="1" i="0" u="sng" strike="noStrike" kern="1200" cap="none" spc="0" normalizeH="0" baseline="0" noProof="0" dirty="0">
                <a:ln>
                  <a:noFill/>
                </a:ln>
                <a:solidFill>
                  <a:prstClr val="white"/>
                </a:solidFill>
                <a:effectLst/>
                <a:uLnTx/>
                <a:uFillTx/>
              </a:rPr>
              <a:t>Pest Information: </a:t>
            </a:r>
            <a:r>
              <a:rPr kumimoji="0" lang="en-US" sz="11100" b="1" i="0" u="none" strike="noStrike" kern="1200" cap="none" spc="0" normalizeH="0" baseline="0" noProof="0" dirty="0">
                <a:ln>
                  <a:noFill/>
                </a:ln>
                <a:solidFill>
                  <a:prstClr val="white"/>
                </a:solidFill>
                <a:effectLst/>
                <a:uLnTx/>
                <a:uFillTx/>
              </a:rPr>
              <a:t> Taxonomy, parts attacked with stages of pest and host, inside, outside, or “with”.  </a:t>
            </a:r>
          </a:p>
          <a:p>
            <a:pPr marL="0" indent="0">
              <a:buNone/>
            </a:pPr>
            <a:r>
              <a:rPr lang="en-US" sz="11100" b="1" u="sng" dirty="0">
                <a:solidFill>
                  <a:schemeClr val="tx1">
                    <a:lumMod val="75000"/>
                  </a:schemeClr>
                </a:solidFill>
              </a:rPr>
              <a:t>Strategies for Risk Mitigation/Risk Management:</a:t>
            </a:r>
            <a:r>
              <a:rPr lang="en-US" sz="11100" b="1" dirty="0">
                <a:solidFill>
                  <a:schemeClr val="tx1">
                    <a:lumMod val="75000"/>
                  </a:schemeClr>
                </a:solidFill>
              </a:rPr>
              <a:t> </a:t>
            </a:r>
            <a:r>
              <a:rPr kumimoji="0" lang="en-US" sz="11100" b="1" i="0" u="none" strike="noStrike" kern="1200" cap="none" spc="0" normalizeH="0" baseline="0" noProof="0" dirty="0">
                <a:ln>
                  <a:noFill/>
                </a:ln>
                <a:solidFill>
                  <a:schemeClr val="tx1">
                    <a:lumMod val="75000"/>
                  </a:schemeClr>
                </a:solidFill>
                <a:effectLst/>
                <a:uLnTx/>
                <a:uFillTx/>
              </a:rPr>
              <a:t> If not included, a critical element for HI growers may not be considered</a:t>
            </a:r>
            <a:r>
              <a:rPr lang="en-US" sz="11100" b="1" dirty="0">
                <a:solidFill>
                  <a:schemeClr val="tx1">
                    <a:lumMod val="75000"/>
                  </a:schemeClr>
                </a:solidFill>
              </a:rPr>
              <a:t>.  Pest exclusion qualifying under organic label likely important when requests include organic produce.</a:t>
            </a:r>
          </a:p>
          <a:p>
            <a:pPr marL="0" indent="0">
              <a:buNone/>
            </a:pPr>
            <a:endParaRPr lang="en-US" sz="3600" dirty="0"/>
          </a:p>
        </p:txBody>
      </p:sp>
    </p:spTree>
    <p:extLst>
      <p:ext uri="{BB962C8B-B14F-4D97-AF65-F5344CB8AC3E}">
        <p14:creationId xmlns:p14="http://schemas.microsoft.com/office/powerpoint/2010/main" val="338425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242646" y="178844"/>
            <a:ext cx="10105293" cy="923125"/>
          </a:xfrm>
        </p:spPr>
        <p:txBody>
          <a:bodyPr>
            <a:noAutofit/>
          </a:bodyPr>
          <a:lstStyle/>
          <a:p>
            <a:pPr marL="0" indent="0">
              <a:buNone/>
            </a:pPr>
            <a:r>
              <a:rPr lang="en-US" sz="3600" b="1" dirty="0">
                <a:latin typeface="Tw Cen MT" panose="020B0602020104020603" pitchFamily="34" charset="0"/>
              </a:rPr>
              <a:t>     Produce Name(s) and scientific name</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656492" y="908005"/>
            <a:ext cx="10879016" cy="5577187"/>
          </a:xfrm>
        </p:spPr>
        <p:txBody>
          <a:bodyPr>
            <a:normAutofit/>
          </a:bodyPr>
          <a:lstStyle/>
          <a:p>
            <a:pPr marL="0" indent="0">
              <a:buNone/>
            </a:pPr>
            <a:r>
              <a:rPr lang="en-US" sz="3600" b="1" dirty="0"/>
              <a:t>Common name(s) plus Genus and specie </a:t>
            </a:r>
          </a:p>
          <a:p>
            <a:pPr marL="0" indent="0">
              <a:buNone/>
            </a:pPr>
            <a:r>
              <a:rPr lang="en-US" sz="3600" b="1" dirty="0"/>
              <a:t>Rarely, </a:t>
            </a:r>
            <a:r>
              <a:rPr lang="en-US" sz="3600" b="1" u="sng" dirty="0"/>
              <a:t>Genus</a:t>
            </a:r>
            <a:r>
              <a:rPr lang="en-US" sz="3600" b="1" dirty="0"/>
              <a:t> </a:t>
            </a:r>
            <a:r>
              <a:rPr lang="en-US" sz="3600" b="1" u="sng" dirty="0"/>
              <a:t>spp</a:t>
            </a:r>
            <a:r>
              <a:rPr lang="en-US" sz="3600" b="1" dirty="0"/>
              <a:t>. considered. But some cultivated species within genus are similar appearance and/or hybridized and pest host records may primarily be at genus level.  </a:t>
            </a:r>
          </a:p>
          <a:p>
            <a:pPr marL="0" indent="0">
              <a:buNone/>
            </a:pPr>
            <a:r>
              <a:rPr lang="en-US" sz="3600" b="1" dirty="0"/>
              <a:t>Messy taxonomy: Pitahaya/Pitaya/</a:t>
            </a:r>
            <a:r>
              <a:rPr lang="en-US" sz="3600" b="1" dirty="0" err="1"/>
              <a:t>Dragonfruit</a:t>
            </a:r>
            <a:r>
              <a:rPr lang="en-US" sz="3600" b="1" dirty="0"/>
              <a:t> includes various genera and hybrids Acanthocereus, Cereus, </a:t>
            </a:r>
            <a:r>
              <a:rPr lang="en-US" sz="3600" b="1" dirty="0" err="1"/>
              <a:t>Echinocereus</a:t>
            </a:r>
            <a:r>
              <a:rPr lang="en-US" sz="3600" b="1" dirty="0"/>
              <a:t>, </a:t>
            </a:r>
            <a:r>
              <a:rPr lang="en-US" sz="3600" b="1" dirty="0" err="1"/>
              <a:t>Hylocerus</a:t>
            </a:r>
            <a:r>
              <a:rPr lang="en-US" sz="3600" b="1" dirty="0"/>
              <a:t>, /</a:t>
            </a:r>
            <a:r>
              <a:rPr lang="en-US" sz="3600" b="1" dirty="0" err="1"/>
              <a:t>Seneicereus</a:t>
            </a:r>
            <a:r>
              <a:rPr lang="en-US" sz="3600" b="1" dirty="0"/>
              <a:t> and more.</a:t>
            </a:r>
          </a:p>
        </p:txBody>
      </p:sp>
    </p:spTree>
    <p:extLst>
      <p:ext uri="{BB962C8B-B14F-4D97-AF65-F5344CB8AC3E}">
        <p14:creationId xmlns:p14="http://schemas.microsoft.com/office/powerpoint/2010/main" val="160938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9A2-A5B6-4F60-A19B-D3B000B65C69}"/>
              </a:ext>
            </a:extLst>
          </p:cNvPr>
          <p:cNvSpPr>
            <a:spLocks noGrp="1"/>
          </p:cNvSpPr>
          <p:nvPr>
            <p:ph type="title"/>
          </p:nvPr>
        </p:nvSpPr>
        <p:spPr>
          <a:xfrm>
            <a:off x="1242646" y="178844"/>
            <a:ext cx="10105293" cy="923125"/>
          </a:xfrm>
        </p:spPr>
        <p:txBody>
          <a:bodyPr>
            <a:noAutofit/>
          </a:bodyPr>
          <a:lstStyle/>
          <a:p>
            <a:pPr algn="ctr"/>
            <a:r>
              <a:rPr lang="en-US" b="1" dirty="0"/>
              <a:t>Plant parts </a:t>
            </a:r>
            <a:r>
              <a:rPr lang="en-US" b="1" cap="none" dirty="0"/>
              <a:t>e.g.,</a:t>
            </a:r>
            <a:r>
              <a:rPr lang="en-US" b="1" dirty="0"/>
              <a:t> sepals, leaves, stem length, underground parts, clearly defined</a:t>
            </a:r>
          </a:p>
        </p:txBody>
      </p:sp>
      <p:sp>
        <p:nvSpPr>
          <p:cNvPr id="3" name="Content Placeholder 2">
            <a:extLst>
              <a:ext uri="{FF2B5EF4-FFF2-40B4-BE49-F238E27FC236}">
                <a16:creationId xmlns:a16="http://schemas.microsoft.com/office/drawing/2014/main" id="{92D58193-D087-4979-B187-9C1D0D924090}"/>
              </a:ext>
            </a:extLst>
          </p:cNvPr>
          <p:cNvSpPr>
            <a:spLocks noGrp="1"/>
          </p:cNvSpPr>
          <p:nvPr>
            <p:ph idx="1"/>
          </p:nvPr>
        </p:nvSpPr>
        <p:spPr>
          <a:xfrm>
            <a:off x="979714" y="1101969"/>
            <a:ext cx="10555794" cy="5577187"/>
          </a:xfrm>
        </p:spPr>
        <p:txBody>
          <a:bodyPr>
            <a:normAutofit/>
          </a:bodyPr>
          <a:lstStyle/>
          <a:p>
            <a:pPr marL="0" indent="0">
              <a:buNone/>
            </a:pPr>
            <a:r>
              <a:rPr lang="en-US" sz="3600" b="1" dirty="0"/>
              <a:t>Each plant part adds pest risk but does absence or presence of a part:</a:t>
            </a:r>
          </a:p>
          <a:p>
            <a:pPr marL="0" indent="0">
              <a:buNone/>
            </a:pPr>
            <a:r>
              <a:rPr lang="en-US" sz="3600" b="1" dirty="0"/>
              <a:t>…shorten shelf life? …affect customer appeal/causes damage, color change, and spotting? …be more labor intensive? </a:t>
            </a:r>
          </a:p>
          <a:p>
            <a:pPr marL="0" indent="0">
              <a:buNone/>
            </a:pPr>
            <a:r>
              <a:rPr lang="en-US" sz="3600" b="1" dirty="0"/>
              <a:t>Discuss with other growers. Include any differences in plant parts if organic and non-organic requested.</a:t>
            </a:r>
          </a:p>
        </p:txBody>
      </p:sp>
    </p:spTree>
    <p:extLst>
      <p:ext uri="{BB962C8B-B14F-4D97-AF65-F5344CB8AC3E}">
        <p14:creationId xmlns:p14="http://schemas.microsoft.com/office/powerpoint/2010/main" val="1370734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2714</TotalTime>
  <Words>1063</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Helvetica</vt:lpstr>
      <vt:lpstr>Tw Cen MT</vt:lpstr>
      <vt:lpstr>Circuit</vt:lpstr>
      <vt:lpstr>      EXPANDING Hawaii MARKETS TO THE U.S. MAINLAND USDA APHIS PPQ presented by Dorothy Alontaga</vt:lpstr>
      <vt:lpstr>                         hawaii manual table 3-1 lists approved produce to u.s. mainland from Hawaii    See USDA APHIS Website: https://www.aphis.usda.gov/import_export/plants/manuals/ports/downloads/hawaii.pdf </vt:lpstr>
      <vt:lpstr>PowerPoint Presentation</vt:lpstr>
      <vt:lpstr>         How to find the Hawaii manual</vt:lpstr>
      <vt:lpstr> </vt:lpstr>
      <vt:lpstr>how to add to table 3-1: See Appendix B</vt:lpstr>
      <vt:lpstr> Appendix B:  Must haves-critical information</vt:lpstr>
      <vt:lpstr>     Produce Name(s) and scientific name</vt:lpstr>
      <vt:lpstr>Plant parts e.g., sepals, leaves, stem length, underground parts, clearly defined</vt:lpstr>
      <vt:lpstr>PEST INFORMATION</vt:lpstr>
      <vt:lpstr>Strategies FOR Risk Mitigation/Risk Management</vt:lpstr>
      <vt:lpstr>Strategies FOR Risk Mitigation/Risk Management</vt:lpstr>
      <vt:lpstr>Strategies FOR Risk Mitigation/Risk Management Bottom of page B-2-4</vt:lpstr>
      <vt:lpstr>Things I left out, please see HI manual pages b-2-4</vt:lpstr>
      <vt:lpstr>Things I left out, please see HI manual pages b-2-4</vt:lpstr>
      <vt:lpstr>           The Hawaii manual Table 3-1List of approved Fresh Fruits, Herbs, &amp; vegetables  is 1page You can Make it 2  mahalo 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MARKETS TO THE MAINLAND  usda aphis ppq</dc:title>
  <dc:creator>Alontaga, Dorothy S - APHIS</dc:creator>
  <cp:lastModifiedBy>Alontaga, Dorothy S - APHIS</cp:lastModifiedBy>
  <cp:revision>182</cp:revision>
  <dcterms:created xsi:type="dcterms:W3CDTF">2021-09-22T19:29:21Z</dcterms:created>
  <dcterms:modified xsi:type="dcterms:W3CDTF">2021-10-08T05:56:18Z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